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68"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68"/>
            <p14:sldId id="516"/>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DF64"/>
    <a:srgbClr val="000000"/>
    <a:srgbClr val="595959"/>
    <a:srgbClr val="FFFFFF"/>
    <a:srgbClr val="429A16"/>
    <a:srgbClr val="F8F57B"/>
    <a:srgbClr val="59D01E"/>
    <a:srgbClr val="ACE58F"/>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44" autoAdjust="0"/>
  </p:normalViewPr>
  <p:slideViewPr>
    <p:cSldViewPr snapToGrid="0">
      <p:cViewPr varScale="1">
        <p:scale>
          <a:sx n="89" d="100"/>
          <a:sy n="89" d="100"/>
        </p:scale>
        <p:origin x="17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2/5/2013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185723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MPNS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HttpNotificationChannel</a:t>
            </a:r>
            <a:r>
              <a:rPr lang="en-US" sz="900" kern="1200" baseline="0" dirty="0" smtClean="0">
                <a:solidFill>
                  <a:schemeClr val="tx1"/>
                </a:solidFill>
                <a:effectLst/>
                <a:latin typeface="Segoe UI" pitchFamily="34" charset="0"/>
                <a:ea typeface="+mn-ea"/>
                <a:cs typeface="+mn-cs"/>
              </a:rPr>
              <a:t> API you can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MPNS will take care of delivering the notification and the Notification client platform will deal with surfacing that notification for you and rendering the tile/toast/raw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MPNS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methods available within the push.mpns.* namespace are available to easily compose push notifications without having to provide a complex xml template.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http://msdn.microsoft.com/en-us/library/windowsazure/jj871025.aspx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Establish different periods that you can execute a scheduled script</a:t>
            </a:r>
            <a:r>
              <a:rPr lang="en-US" sz="900" kern="1200" baseline="0" dirty="0" smtClean="0">
                <a:solidFill>
                  <a:schemeClr val="tx1"/>
                </a:solidFill>
                <a:effectLst/>
                <a:latin typeface="Segoe UI" pitchFamily="34" charset="0"/>
                <a:ea typeface="+mn-ea"/>
                <a:cs typeface="+mn-cs"/>
              </a:rPr>
              <a:t> on</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Give some examples of how scheduled scripts could be used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7264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Provides</a:t>
            </a:r>
            <a:r>
              <a:rPr lang="en-US" sz="900" spc="-70" baseline="0" dirty="0" smtClean="0">
                <a:gradFill>
                  <a:gsLst>
                    <a:gs pos="2917">
                      <a:schemeClr val="tx1"/>
                    </a:gs>
                    <a:gs pos="30000">
                      <a:schemeClr val="tx1"/>
                    </a:gs>
                  </a:gsLst>
                  <a:lin ang="5400000" scaled="0"/>
                </a:gradFill>
              </a:rPr>
              <a:t> Push Notification support for Windows 8 (WNS), Windows Phone (MPNS), </a:t>
            </a:r>
            <a:r>
              <a:rPr lang="en-US" sz="900" spc="-70" baseline="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(APNS), Android (coming soon)</a:t>
            </a:r>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8.wdp"/></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51484074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theme" Target="../theme/theme1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95" r:id="rId36"/>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Phone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hyperlink" Target="https://github.com/WindowsAzure-TrainingKit/Demo-WindowsPhoneAndMobileServices/blob/master/Demo.md"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Windows Phone 8 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smtClean="0"/>
              <a:t>Nick Harris </a:t>
            </a:r>
          </a:p>
          <a:p>
            <a:r>
              <a:rPr lang="en-US" dirty="0" smtClean="0"/>
              <a:t>Microsoft Corporation</a:t>
            </a:r>
          </a:p>
          <a:p>
            <a:r>
              <a:rPr lang="en-US" dirty="0" smtClean="0"/>
              <a:t>@</a:t>
            </a:r>
            <a:r>
              <a:rPr lang="en-US" dirty="0" err="1" smtClean="0"/>
              <a:t>cloudnick</a:t>
            </a:r>
            <a:r>
              <a:rPr lang="en-US" dirty="0" smtClean="0"/>
              <a:t> | www.nickharris.net</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a:t>
            </a:r>
            <a:r>
              <a:rPr lang="en-US" sz="6700" dirty="0" smtClean="0"/>
              <a:t>Script</a:t>
            </a:r>
            <a:r>
              <a:rPr lang="en-US" sz="6700" dirty="0"/>
              <a:t/>
            </a:r>
            <a:br>
              <a:rPr lang="en-US" sz="6700" dirty="0"/>
            </a:br>
            <a:r>
              <a:rPr lang="en-US" sz="6700" dirty="0"/>
              <a:t>	</a:t>
            </a:r>
            <a:r>
              <a:rPr lang="en-US" sz="4000" dirty="0"/>
              <a:t>adding server </a:t>
            </a:r>
            <a:r>
              <a:rPr lang="en-US" sz="4000" dirty="0" smtClean="0"/>
              <a:t>script on </a:t>
            </a:r>
            <a:r>
              <a:rPr lang="en-US" sz="4000" dirty="0"/>
              <a:t>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595959">
                    <a:alpha val="99000"/>
                  </a:srgbClr>
                </a:solidFill>
              </a:rPr>
              <a:t>Push </a:t>
            </a:r>
            <a:r>
              <a:rPr lang="en-US" sz="2800" dirty="0">
                <a:ln>
                  <a:solidFill>
                    <a:srgbClr val="FFFFFF">
                      <a:alpha val="0"/>
                    </a:srgbClr>
                  </a:solidFill>
                </a:ln>
                <a:solidFill>
                  <a:srgbClr val="595959">
                    <a:alpha val="99000"/>
                  </a:srgbClr>
                </a:solidFill>
              </a:rPr>
              <a:t>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400" spc="-151" dirty="0">
                <a:solidFill>
                  <a:srgbClr val="DDDDDD">
                    <a:lumMod val="50000"/>
                    <a:alpha val="99000"/>
                  </a:srgbClr>
                </a:solidFill>
                <a:latin typeface="Segoe UI Light" pitchFamily="34" charset="0"/>
              </a:rPr>
              <a:t>Windows  </a:t>
            </a:r>
            <a:r>
              <a:rPr lang="en-US" sz="2400" spc="-151" dirty="0" smtClean="0">
                <a:solidFill>
                  <a:srgbClr val="DDDDDD">
                    <a:lumMod val="50000"/>
                    <a:alpha val="99000"/>
                  </a:srgbClr>
                </a:solidFill>
                <a:latin typeface="Segoe UI Light" pitchFamily="34" charset="0"/>
              </a:rPr>
              <a:t>Phone</a:t>
            </a:r>
            <a:endParaRPr lang="en-US" sz="2800" spc="-151" dirty="0">
              <a:solidFill>
                <a:srgbClr val="DDDDDD">
                  <a:lumMod val="50000"/>
                  <a:alpha val="99000"/>
                </a:srgbClr>
              </a:solidFill>
              <a:latin typeface="Segoe UI Light" pitchFamily="34" charset="0"/>
            </a:endParaRP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Client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Enabled App</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Microsoft Push Notification Service</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5569504"/>
            <a:ext cx="1771732" cy="666692"/>
            <a:chOff x="2581276" y="5150394"/>
            <a:chExt cx="1762119" cy="666692"/>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7" y="5537782"/>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2495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grpSp>
        <p:nvGrpSpPr>
          <p:cNvPr id="40" name="Group 39"/>
          <p:cNvGrpSpPr/>
          <p:nvPr/>
        </p:nvGrpSpPr>
        <p:grpSpPr>
          <a:xfrm>
            <a:off x="2589045" y="4892308"/>
            <a:ext cx="1771733" cy="587532"/>
            <a:chOff x="2581191" y="2686782"/>
            <a:chExt cx="1771733" cy="587531"/>
          </a:xfrm>
          <a:solidFill>
            <a:schemeClr val="accent4"/>
          </a:solidFill>
        </p:grpSpPr>
        <p:sp>
          <p:nvSpPr>
            <p:cNvPr id="41" name="Up-Down Arrow 40"/>
            <p:cNvSpPr/>
            <p:nvPr/>
          </p:nvSpPr>
          <p:spPr bwMode="auto">
            <a:xfrm rot="5400000">
              <a:off x="3271484" y="1996489"/>
              <a:ext cx="391147" cy="1771733"/>
            </a:xfrm>
            <a:prstGeom prst="upDownArrow">
              <a:avLst>
                <a:gd name="adj1" fmla="val 50000"/>
                <a:gd name="adj2" fmla="val 59741"/>
              </a:avLst>
            </a:prstGeom>
            <a:grp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42" name="Rectangle 41"/>
            <p:cNvSpPr/>
            <p:nvPr/>
          </p:nvSpPr>
          <p:spPr bwMode="auto">
            <a:xfrm>
              <a:off x="3161626" y="2995009"/>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smtClean="0">
                  <a:solidFill>
                    <a:srgbClr val="FF8A00">
                      <a:alpha val="99000"/>
                    </a:srgbClr>
                  </a:solidFill>
                </a:rPr>
                <a:t>(1)</a:t>
              </a:r>
              <a:endParaRPr lang="en-US" dirty="0">
                <a:solidFill>
                  <a:srgbClr val="FF8A00">
                    <a:alpha val="99000"/>
                  </a:srgbClr>
                </a:solidFill>
              </a:endParaRPr>
            </a:p>
          </p:txBody>
        </p:sp>
      </p:gr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5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75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75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4233467"/>
          </a:xfrm>
        </p:spPr>
        <p:txBody>
          <a:bodyPr/>
          <a:lstStyle/>
          <a:p>
            <a:r>
              <a:rPr lang="en-US" spc="-71" dirty="0" smtClean="0">
                <a:gradFill>
                  <a:gsLst>
                    <a:gs pos="2917">
                      <a:schemeClr val="tx1"/>
                    </a:gs>
                    <a:gs pos="30000">
                      <a:schemeClr val="tx1"/>
                    </a:gs>
                  </a:gsLst>
                  <a:lin ang="5400000" scaled="0"/>
                </a:gradFill>
              </a:rPr>
              <a:t>Support push for WNS, MPNS, APNS.  For WP:</a:t>
            </a:r>
          </a:p>
          <a:p>
            <a:r>
              <a:rPr lang="en-US" spc="-71" dirty="0" smtClean="0">
                <a:gradFill>
                  <a:gsLst>
                    <a:gs pos="2917">
                      <a:schemeClr val="tx1"/>
                    </a:gs>
                    <a:gs pos="30000">
                      <a:schemeClr val="tx1"/>
                    </a:gs>
                  </a:gsLst>
                  <a:lin ang="5400000" scaled="0"/>
                </a:gradFill>
              </a:rPr>
              <a:t>Integrates </a:t>
            </a:r>
            <a:r>
              <a:rPr lang="en-US" spc="-71" dirty="0">
                <a:gradFill>
                  <a:gsLst>
                    <a:gs pos="2917">
                      <a:schemeClr val="tx1"/>
                    </a:gs>
                    <a:gs pos="30000">
                      <a:schemeClr val="tx1"/>
                    </a:gs>
                  </a:gsLst>
                  <a:lin ang="5400000" scaled="0"/>
                </a:gradFill>
              </a:rPr>
              <a:t>with </a:t>
            </a:r>
            <a:r>
              <a:rPr lang="en-US" spc="-71" dirty="0" smtClean="0">
                <a:gradFill>
                  <a:gsLst>
                    <a:gs pos="2917">
                      <a:schemeClr val="tx1"/>
                    </a:gs>
                    <a:gs pos="30000">
                      <a:schemeClr val="tx1"/>
                    </a:gs>
                  </a:gsLst>
                  <a:lin ang="5400000" scaled="0"/>
                </a:gradFill>
              </a:rPr>
              <a:t>MPNS to </a:t>
            </a:r>
            <a:r>
              <a:rPr lang="en-US" spc="-71" dirty="0">
                <a:gradFill>
                  <a:gsLst>
                    <a:gs pos="2917">
                      <a:schemeClr val="tx1"/>
                    </a:gs>
                    <a:gs pos="30000">
                      <a:schemeClr val="tx1"/>
                    </a:gs>
                  </a:gsLst>
                  <a:lin ang="5400000" scaled="0"/>
                </a:gradFill>
              </a:rPr>
              <a:t>provide Toast, </a:t>
            </a:r>
            <a:r>
              <a:rPr lang="en-US" spc="-71" dirty="0" smtClean="0">
                <a:gradFill>
                  <a:gsLst>
                    <a:gs pos="2917">
                      <a:schemeClr val="tx1"/>
                    </a:gs>
                    <a:gs pos="30000">
                      <a:schemeClr val="tx1"/>
                    </a:gs>
                  </a:gsLst>
                  <a:lin ang="5400000" scaled="0"/>
                </a:gradFill>
              </a:rPr>
              <a:t>Tile and Raw </a:t>
            </a:r>
            <a:r>
              <a:rPr lang="en-US" spc="-71" dirty="0">
                <a:gradFill>
                  <a:gsLst>
                    <a:gs pos="2917">
                      <a:schemeClr val="tx1"/>
                    </a:gs>
                    <a:gs pos="30000">
                      <a:schemeClr val="tx1"/>
                    </a:gs>
                  </a:gsLst>
                  <a:lin ang="5400000" scaled="0"/>
                </a:gradFill>
              </a:rPr>
              <a:t>notifications</a:t>
            </a:r>
          </a:p>
          <a:p>
            <a:r>
              <a:rPr lang="en-US" spc="-71" dirty="0" smtClean="0">
                <a:gradFill>
                  <a:gsLst>
                    <a:gs pos="2917">
                      <a:schemeClr val="tx1"/>
                    </a:gs>
                    <a:gs pos="30000">
                      <a:schemeClr val="tx1"/>
                    </a:gs>
                  </a:gsLst>
                  <a:lin ang="5400000" scaled="0"/>
                </a:gradFill>
              </a:rPr>
              <a:t>push.mpns.* </a:t>
            </a:r>
            <a:r>
              <a:rPr lang="en-US" spc="-71" dirty="0">
                <a:gradFill>
                  <a:gsLst>
                    <a:gs pos="2917">
                      <a:schemeClr val="tx1"/>
                    </a:gs>
                    <a:gs pos="30000">
                      <a:schemeClr val="tx1"/>
                    </a:gs>
                  </a:gsLst>
                  <a:lin ang="5400000" scaled="0"/>
                </a:gradFill>
              </a:rPr>
              <a:t>provides: </a:t>
            </a:r>
          </a:p>
          <a:p>
            <a:r>
              <a:rPr lang="en-US" sz="36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clean </a:t>
            </a:r>
            <a:r>
              <a:rPr lang="en-US" sz="2800" spc="-71" dirty="0">
                <a:gradFill>
                  <a:gsLst>
                    <a:gs pos="2917">
                      <a:schemeClr val="tx1"/>
                    </a:gs>
                    <a:gs pos="30000">
                      <a:schemeClr val="tx1"/>
                    </a:gs>
                  </a:gsLst>
                  <a:lin ang="5400000" scaled="0"/>
                </a:gradFill>
              </a:rPr>
              <a:t>easy object model to compose notifications</a:t>
            </a:r>
          </a:p>
          <a:p>
            <a:r>
              <a:rPr lang="en-US" sz="2800" spc="-71" dirty="0">
                <a:gradFill>
                  <a:gsLst>
                    <a:gs pos="2917">
                      <a:schemeClr val="tx1"/>
                    </a:gs>
                    <a:gs pos="30000">
                      <a:schemeClr val="tx1"/>
                    </a:gs>
                  </a:gsLst>
                  <a:lin ang="5400000" scaled="0"/>
                </a:gradFill>
              </a:rPr>
              <a:t>	</a:t>
            </a:r>
            <a:r>
              <a:rPr lang="en-US" sz="2800" spc="-71" dirty="0" err="1" smtClean="0">
                <a:gradFill>
                  <a:gsLst>
                    <a:gs pos="2917">
                      <a:schemeClr val="tx1"/>
                    </a:gs>
                    <a:gs pos="30000">
                      <a:schemeClr val="tx1"/>
                    </a:gs>
                  </a:gsLst>
                  <a:lin ang="5400000" scaled="0"/>
                </a:gradFill>
              </a:rPr>
              <a:t>push.mpns</a:t>
            </a:r>
            <a:r>
              <a:rPr lang="en-US" sz="2800" spc="-71" dirty="0" smtClean="0">
                <a:gradFill>
                  <a:gsLst>
                    <a:gs pos="2917">
                      <a:schemeClr val="tx1"/>
                    </a:gs>
                    <a:gs pos="30000">
                      <a:schemeClr val="tx1"/>
                    </a:gs>
                  </a:gsLst>
                  <a:lin ang="5400000" scaled="0"/>
                </a:gradFill>
              </a:rPr>
              <a:t>.[</a:t>
            </a:r>
            <a:r>
              <a:rPr lang="en-US" sz="2800" spc="-71" dirty="0" err="1" smtClean="0">
                <a:gradFill>
                  <a:gsLst>
                    <a:gs pos="2917">
                      <a:schemeClr val="tx1"/>
                    </a:gs>
                    <a:gs pos="30000">
                      <a:schemeClr val="tx1"/>
                    </a:gs>
                  </a:gsLst>
                  <a:lin ang="5400000" scaled="0"/>
                </a:gradFill>
              </a:rPr>
              <a:t>sendFlipTile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sendTile</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sendToast</a:t>
            </a:r>
            <a:r>
              <a:rPr lang="en-US" sz="2800" spc="-71" dirty="0" smtClean="0">
                <a:gradFill>
                  <a:gsLst>
                    <a:gs pos="2917">
                      <a:schemeClr val="tx1"/>
                    </a:gs>
                    <a:gs pos="30000">
                      <a:schemeClr val="tx1"/>
                    </a:gs>
                  </a:gsLst>
                  <a:lin ang="5400000" scaled="0"/>
                </a:gradFill>
              </a:rPr>
              <a:t>(..) | </a:t>
            </a:r>
            <a:r>
              <a:rPr lang="en-US" sz="2800" spc="-71" dirty="0" err="1" smtClean="0">
                <a:gradFill>
                  <a:gsLst>
                    <a:gs pos="2917">
                      <a:schemeClr val="tx1"/>
                    </a:gs>
                    <a:gs pos="30000">
                      <a:schemeClr val="tx1"/>
                    </a:gs>
                  </a:gsLst>
                  <a:lin ang="5400000" scaled="0"/>
                </a:gradFill>
              </a:rPr>
              <a:t>sendRaw</a:t>
            </a:r>
            <a:r>
              <a:rPr lang="en-US" sz="2800" spc="-71" dirty="0" smtClean="0">
                <a:gradFill>
                  <a:gsLst>
                    <a:gs pos="2917">
                      <a:schemeClr val="tx1"/>
                    </a:gs>
                    <a:gs pos="30000">
                      <a:schemeClr val="tx1"/>
                    </a:gs>
                  </a:gsLst>
                  <a:lin ang="5400000" scaled="0"/>
                </a:gradFill>
              </a:rPr>
              <a:t>(..)]</a:t>
            </a:r>
            <a:endParaRPr lang="en-US" sz="3200"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Twitter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a:t>
            </a:r>
            <a:r>
              <a:rPr lang="en-US" sz="2400" dirty="0" smtClean="0"/>
              <a:t>by </a:t>
            </a:r>
            <a:r>
              <a:rPr lang="en-US" sz="2400" dirty="0"/>
              <a:t>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a:t>
            </a:r>
            <a:r>
              <a:rPr lang="en-US" sz="3200" dirty="0" smtClean="0"/>
              <a:t>from Shared to Reserved</a:t>
            </a:r>
          </a:p>
          <a:p>
            <a:pPr lvl="1"/>
            <a:r>
              <a:rPr lang="en-US" sz="3200" dirty="0" smtClean="0"/>
              <a:t>Scale </a:t>
            </a:r>
            <a:r>
              <a:rPr lang="en-US" sz="3200" dirty="0"/>
              <a:t>out instance count</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757678"/>
          </a:xfrm>
        </p:spPr>
        <p:txBody>
          <a:bodyPr/>
          <a:lstStyle/>
          <a:p>
            <a:r>
              <a:rPr lang="en-US" dirty="0" smtClean="0"/>
              <a:t>Corresponding Demo Script and Code Snippets for this deck are available here </a:t>
            </a:r>
            <a:r>
              <a:rPr lang="en-US" dirty="0" smtClean="0">
                <a:hlinkClick r:id="rId3"/>
              </a:rPr>
              <a:t>https</a:t>
            </a:r>
            <a:r>
              <a:rPr lang="en-US" dirty="0">
                <a:hlinkClick r:id="rId3"/>
              </a:rPr>
              <a:t>://github.com/WindowsAzure-TrainingKit/Demo-WindowsPhoneAndMobileServices</a:t>
            </a:r>
            <a:r>
              <a:rPr lang="en-US" dirty="0" smtClean="0">
                <a:hlinkClick r:id="rId3"/>
              </a:rPr>
              <a:t>/</a:t>
            </a:r>
            <a:r>
              <a:rPr lang="en-US" dirty="0" smtClean="0"/>
              <a:t> </a:t>
            </a:r>
          </a:p>
          <a:p>
            <a:r>
              <a:rPr lang="en-US" dirty="0" smtClean="0"/>
              <a:t>Direct link to the full step by step demo </a:t>
            </a:r>
            <a:r>
              <a:rPr lang="en-US"/>
              <a:t>script </a:t>
            </a:r>
            <a:r>
              <a:rPr lang="en-US" smtClean="0"/>
              <a:t>is online </a:t>
            </a:r>
            <a:r>
              <a:rPr lang="en-US" dirty="0"/>
              <a:t>here - </a:t>
            </a:r>
            <a:r>
              <a:rPr lang="en-US" dirty="0">
                <a:hlinkClick r:id="rId4"/>
              </a:rPr>
              <a:t>https://</a:t>
            </a:r>
            <a:r>
              <a:rPr lang="en-US" dirty="0" smtClean="0">
                <a:hlinkClick r:id="rId4"/>
              </a:rPr>
              <a:t>github.com/WindowsAzure-TrainingKit/Demo-WindowsPhoneAndMobileServices/blob/master/Demo.md</a:t>
            </a:r>
            <a:r>
              <a:rPr lang="en-US" dirty="0" smtClean="0"/>
              <a:t> </a:t>
            </a:r>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smtClean="0">
                <a:gradFill>
                  <a:gsLst>
                    <a:gs pos="1250">
                      <a:srgbClr val="505050"/>
                    </a:gs>
                    <a:gs pos="100000">
                      <a:srgbClr val="505050"/>
                    </a:gs>
                  </a:gsLst>
                  <a:lin ang="5400000" scaled="0"/>
                </a:gradFill>
              </a:rPr>
              <a:t>Can 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8887675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t>
            </a:r>
          </a:p>
          <a:p>
            <a:pPr marL="3175" defTabSz="914132">
              <a:lnSpc>
                <a:spcPct val="90000"/>
              </a:lnSpc>
              <a:spcAft>
                <a:spcPts val="900"/>
              </a:spcAft>
              <a:buSzPct val="80000"/>
            </a:pPr>
            <a:r>
              <a:rPr lang="en-US" sz="2000" spc="-43" dirty="0" smtClean="0">
                <a:solidFill>
                  <a:srgbClr val="FFFFFF">
                    <a:alpha val="99000"/>
                  </a:srgbClr>
                </a:solidFill>
              </a:rPr>
              <a:t>Android (soon)</a:t>
            </a:r>
            <a:endParaRPr lang="en-US" sz="2000" spc="-43" dirty="0">
              <a:solidFill>
                <a:srgbClr val="FFFFFF">
                  <a:alpha val="99000"/>
                </a:srgbClr>
              </a:solidFill>
            </a:endParaRP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a:t>
            </a:r>
            <a:r>
              <a:rPr lang="en-US" sz="2000" spc="-43" dirty="0" smtClean="0">
                <a:solidFill>
                  <a:srgbClr val="FFFFFF">
                    <a:alpha val="99000"/>
                  </a:srgbClr>
                </a:solidFill>
              </a:rPr>
              <a:t>notifications, structured storage and scheduled tasks</a:t>
            </a:r>
            <a:endParaRPr lang="en-US" sz="2000" spc="-43" dirty="0">
              <a:solidFill>
                <a:srgbClr val="FFFFFF">
                  <a:alpha val="99000"/>
                </a:srgbClr>
              </a:solidFill>
            </a:endParaRP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a:t>
            </a:r>
            <a:r>
              <a:rPr lang="en-US" spc="-71" dirty="0" smtClean="0">
                <a:gradFill>
                  <a:gsLst>
                    <a:gs pos="2917">
                      <a:schemeClr val="tx1"/>
                    </a:gs>
                    <a:gs pos="30000">
                      <a:schemeClr val="tx1"/>
                    </a:gs>
                  </a:gsLst>
                  <a:lin ang="5400000" scaled="0"/>
                </a:gradFill>
              </a:rPr>
              <a:t>API </a:t>
            </a:r>
            <a:r>
              <a:rPr lang="en-US" spc="-71" dirty="0">
                <a:gradFill>
                  <a:gsLst>
                    <a:gs pos="2917">
                      <a:schemeClr val="tx1"/>
                    </a:gs>
                    <a:gs pos="30000">
                      <a:schemeClr val="tx1"/>
                    </a:gs>
                  </a:gsLst>
                  <a:lin ang="5400000" scaled="0"/>
                </a:gradFill>
              </a:rPr>
              <a:t>generated </a:t>
            </a:r>
            <a:r>
              <a:rPr lang="en-US" spc="-71" dirty="0" smtClean="0">
                <a:gradFill>
                  <a:gsLst>
                    <a:gs pos="2917">
                      <a:schemeClr val="tx1"/>
                    </a:gs>
                    <a:gs pos="30000">
                      <a:schemeClr val="tx1"/>
                    </a:gs>
                  </a:gsLst>
                  <a:lin ang="5400000" scaled="0"/>
                </a:gradFill>
              </a:rPr>
              <a:t>on top of storage</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Rich querying </a:t>
            </a:r>
            <a:r>
              <a:rPr lang="en-US" spc="-71" dirty="0" smtClean="0">
                <a:gradFill>
                  <a:gsLst>
                    <a:gs pos="2917">
                      <a:schemeClr val="tx1"/>
                    </a:gs>
                    <a:gs pos="30000">
                      <a:schemeClr val="tx1"/>
                    </a:gs>
                  </a:gsLst>
                  <a:lin ang="5400000" scaled="0"/>
                </a:gradFill>
              </a:rPr>
              <a:t>capability</a:t>
            </a:r>
          </a:p>
          <a:p>
            <a:r>
              <a:rPr lang="en-US" spc="-71" dirty="0" smtClean="0">
                <a:gradFill>
                  <a:gsLst>
                    <a:gs pos="2917">
                      <a:schemeClr val="tx1"/>
                    </a:gs>
                    <a:gs pos="30000">
                      <a:schemeClr val="tx1"/>
                    </a:gs>
                  </a:gsLst>
                  <a:lin ang="5400000" scaled="0"/>
                </a:gradFill>
              </a:rPr>
              <a:t>Dynamic </a:t>
            </a:r>
            <a:r>
              <a:rPr lang="en-US" spc="-71" dirty="0">
                <a:gradFill>
                  <a:gsLst>
                    <a:gs pos="2917">
                      <a:schemeClr val="tx1"/>
                    </a:gs>
                    <a:gs pos="30000">
                      <a:schemeClr val="tx1"/>
                    </a:gs>
                  </a:gsLst>
                  <a:lin ang="5400000" scaled="0"/>
                </a:gradFill>
              </a:rPr>
              <a:t>Schema on/off</a:t>
            </a:r>
          </a:p>
          <a:p>
            <a:r>
              <a:rPr lang="en-US" spc="-71" dirty="0">
                <a:gradFill>
                  <a:gsLst>
                    <a:gs pos="2917">
                      <a:schemeClr val="tx1"/>
                    </a:gs>
                    <a:gs pos="30000">
                      <a:schemeClr val="tx1"/>
                    </a:gs>
                  </a:gsLst>
                  <a:lin ang="5400000" scaled="0"/>
                </a:gradFill>
              </a:rPr>
              <a:t>Ability to author </a:t>
            </a:r>
            <a:r>
              <a:rPr lang="en-US" spc="-71">
                <a:gradFill>
                  <a:gsLst>
                    <a:gs pos="2917">
                      <a:schemeClr val="tx1"/>
                    </a:gs>
                    <a:gs pos="30000">
                      <a:schemeClr val="tx1"/>
                    </a:gs>
                  </a:gsLst>
                  <a:lin ang="5400000" scaled="0"/>
                </a:gradFill>
              </a:rPr>
              <a:t>server </a:t>
            </a:r>
            <a:r>
              <a:rPr lang="en-US" spc="-71" smtClean="0">
                <a:gradFill>
                  <a:gsLst>
                    <a:gs pos="2917">
                      <a:schemeClr val="tx1"/>
                    </a:gs>
                    <a:gs pos="30000">
                      <a:schemeClr val="tx1"/>
                    </a:gs>
                  </a:gsLst>
                  <a:lin ang="5400000" scaled="0"/>
                </a:gradFill>
              </a:rPr>
              <a:t>scripts that </a:t>
            </a:r>
            <a:r>
              <a:rPr lang="en-US" spc="-71" dirty="0">
                <a:gradFill>
                  <a:gsLst>
                    <a:gs pos="2917">
                      <a:schemeClr val="tx1"/>
                    </a:gs>
                    <a:gs pos="30000">
                      <a:schemeClr val="tx1"/>
                    </a:gs>
                  </a:gsLst>
                  <a:lin ang="5400000" scaled="0"/>
                </a:gradFill>
              </a:rPr>
              <a:t>intercepts CRUD operation pipeline</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Script</a:t>
            </a:r>
            <a:endParaRPr lang="en-US" dirty="0"/>
          </a:p>
        </p:txBody>
      </p:sp>
      <p:sp>
        <p:nvSpPr>
          <p:cNvPr id="3" name="Text Placeholder 2"/>
          <p:cNvSpPr>
            <a:spLocks noGrp="1"/>
          </p:cNvSpPr>
          <p:nvPr>
            <p:ph type="body" sz="quarter" idx="10"/>
          </p:nvPr>
        </p:nvSpPr>
        <p:spPr>
          <a:xfrm>
            <a:off x="519113" y="1060901"/>
            <a:ext cx="11669712" cy="948259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z="3600" spc="-71" dirty="0">
                <a:solidFill>
                  <a:schemeClr val="tx1"/>
                </a:solidFill>
              </a:rPr>
              <a:t>	</a:t>
            </a:r>
            <a:r>
              <a:rPr lang="en-US" sz="3600" spc="-71" dirty="0" smtClean="0">
                <a:solidFill>
                  <a:schemeClr val="tx1"/>
                </a:solidFill>
              </a:rPr>
              <a:t>request</a:t>
            </a:r>
            <a:endParaRPr lang="en-US" sz="3600" spc="-71" dirty="0">
              <a:solidFill>
                <a:schemeClr val="tx1"/>
              </a:solidFill>
            </a:endParaRPr>
          </a:p>
          <a:p>
            <a:r>
              <a:rPr lang="en-US" sz="3600" spc="-71" dirty="0">
                <a:solidFill>
                  <a:schemeClr val="tx1"/>
                </a:solidFill>
              </a:rPr>
              <a:t>	console</a:t>
            </a:r>
          </a:p>
          <a:p>
            <a:r>
              <a:rPr lang="en-US" sz="3600" spc="-71" dirty="0">
                <a:solidFill>
                  <a:schemeClr val="tx1"/>
                </a:solidFill>
              </a:rPr>
              <a:t>	push</a:t>
            </a:r>
            <a:r>
              <a:rPr lang="en-US" sz="3600" b="1" spc="-71" dirty="0">
                <a:solidFill>
                  <a:schemeClr val="tx1"/>
                </a:solidFill>
              </a:rPr>
              <a:t>.*</a:t>
            </a:r>
          </a:p>
          <a:p>
            <a:r>
              <a:rPr lang="en-US" sz="3600" spc="-71" dirty="0">
                <a:solidFill>
                  <a:schemeClr val="tx1"/>
                </a:solidFill>
              </a:rPr>
              <a:t>	</a:t>
            </a:r>
            <a:r>
              <a:rPr lang="en-US" sz="3600" spc="-71" dirty="0" smtClean="0">
                <a:solidFill>
                  <a:schemeClr val="tx1"/>
                </a:solidFill>
              </a:rPr>
              <a:t>tables</a:t>
            </a:r>
          </a:p>
          <a:p>
            <a:r>
              <a:rPr lang="en-US" sz="3600" spc="-71" dirty="0" smtClean="0">
                <a:solidFill>
                  <a:schemeClr val="tx1"/>
                </a:solidFill>
              </a:rPr>
              <a:t>	</a:t>
            </a:r>
            <a:r>
              <a:rPr lang="en-US" sz="3600" spc="-71" dirty="0" err="1" smtClean="0">
                <a:solidFill>
                  <a:schemeClr val="tx1"/>
                </a:solidFill>
              </a:rPr>
              <a:t>mssql</a:t>
            </a:r>
            <a:endParaRPr lang="en-US" sz="3600" spc="-71" dirty="0">
              <a:solidFill>
                <a:schemeClr val="tx1"/>
              </a:solidFill>
            </a:endParaRPr>
          </a:p>
          <a:p>
            <a:r>
              <a:rPr lang="en-US" sz="3600" spc="-71" dirty="0">
                <a:solidFill>
                  <a:schemeClr val="tx1"/>
                </a:solidFill>
              </a:rPr>
              <a:t>	</a:t>
            </a:r>
            <a:r>
              <a:rPr lang="en-US" sz="3600" spc="-71" dirty="0" err="1" smtClean="0">
                <a:solidFill>
                  <a:schemeClr val="tx1"/>
                </a:solidFill>
              </a:rPr>
              <a:t>statusCodes</a:t>
            </a:r>
            <a:endParaRPr lang="en-US" sz="3600" spc="-71" dirty="0" smtClean="0">
              <a:solidFill>
                <a:schemeClr val="tx1"/>
              </a:solidFill>
            </a:endParaRPr>
          </a:p>
          <a:p>
            <a:r>
              <a:rPr lang="en-US" sz="3600" spc="-71" dirty="0">
                <a:solidFill>
                  <a:schemeClr val="tx1"/>
                </a:solidFill>
              </a:rPr>
              <a:t>	</a:t>
            </a:r>
            <a:r>
              <a:rPr lang="en-US" sz="3600" spc="-71" dirty="0" smtClean="0">
                <a:solidFill>
                  <a:schemeClr val="tx1"/>
                </a:solidFill>
              </a:rPr>
              <a:t>Windows Azure Node SDK</a:t>
            </a:r>
          </a:p>
          <a:p>
            <a:r>
              <a:rPr lang="en-US" sz="3600" spc="-71" dirty="0">
                <a:solidFill>
                  <a:schemeClr val="tx1"/>
                </a:solidFill>
              </a:rPr>
              <a:t>	</a:t>
            </a:r>
            <a:r>
              <a:rPr lang="en-US" sz="3600" spc="-71" dirty="0" smtClean="0">
                <a:solidFill>
                  <a:schemeClr val="tx1"/>
                </a:solidFill>
              </a:rPr>
              <a:t>Windows Azure Store Partners (Pusher, </a:t>
            </a:r>
            <a:r>
              <a:rPr lang="en-US" sz="3600" spc="-71" dirty="0" err="1" smtClean="0">
                <a:solidFill>
                  <a:schemeClr val="tx1"/>
                </a:solidFill>
              </a:rPr>
              <a:t>Sendgrid</a:t>
            </a:r>
            <a:r>
              <a:rPr lang="en-US" sz="3600" spc="-71" dirty="0" smtClean="0">
                <a:solidFill>
                  <a:schemeClr val="tx1"/>
                </a:solidFill>
              </a:rPr>
              <a:t>, </a:t>
            </a:r>
            <a:r>
              <a:rPr lang="en-US" sz="3600" spc="-71" dirty="0" err="1" smtClean="0">
                <a:solidFill>
                  <a:schemeClr val="tx1"/>
                </a:solidFill>
              </a:rPr>
              <a:t>Twilio</a:t>
            </a:r>
            <a:r>
              <a:rPr lang="en-US" sz="3600" spc="-71" dirty="0" smtClean="0">
                <a:solidFill>
                  <a:schemeClr val="tx1"/>
                </a:solidFill>
              </a:rPr>
              <a:t>)</a:t>
            </a:r>
            <a:endParaRPr lang="en-US" sz="3600"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2556</Words>
  <Application>Microsoft Office PowerPoint</Application>
  <PresentationFormat>Custom</PresentationFormat>
  <Paragraphs>465</Paragraphs>
  <Slides>27</Slides>
  <Notes>25</Notes>
  <HiddenSlides>1</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27</vt:i4>
      </vt:variant>
    </vt:vector>
  </HeadingPairs>
  <TitlesOfParts>
    <vt:vector size="47" baseType="lpstr">
      <vt:lpstr>Arial</vt:lpstr>
      <vt:lpstr>Calibri</vt:lpstr>
      <vt:lpstr>Consolas</vt:lpstr>
      <vt:lpstr>Segoe</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Phone 8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Script</vt:lpstr>
      <vt:lpstr>Server Script</vt:lpstr>
      <vt:lpstr>REST API to SQL type mappings</vt:lpstr>
      <vt:lpstr>Server Script  adding server script on CRUD operations</vt:lpstr>
      <vt:lpstr>Push Notification Lifecycle Overview</vt:lpstr>
      <vt:lpstr>Push Notifications</vt:lpstr>
      <vt:lpstr>Push Notifications</vt:lpstr>
      <vt:lpstr>Auth*</vt:lpstr>
      <vt:lpstr>Adding Authentication  hooking up Twitter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2013-02-06T01:18:27Z</dcterms:modified>
</cp:coreProperties>
</file>